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5" r:id="rId1"/>
  </p:sldMasterIdLst>
  <p:notesMasterIdLst>
    <p:notesMasterId r:id="rId13"/>
  </p:notesMasterIdLst>
  <p:sldIdLst>
    <p:sldId id="256" r:id="rId2"/>
    <p:sldId id="257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9"/>
    <p:restoredTop sz="94599"/>
  </p:normalViewPr>
  <p:slideViewPr>
    <p:cSldViewPr snapToGrid="0" snapToObjects="1">
      <p:cViewPr varScale="1">
        <p:scale>
          <a:sx n="68" d="100"/>
          <a:sy n="68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3320E-34BA-6D43-9C3F-6F1C854D8B03}" type="datetimeFigureOut">
              <a:rPr lang="en-US" smtClean="0"/>
              <a:t>7/22/2017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FC161-B3F5-EA48-9114-4D9BE9D74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36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FC161-B3F5-EA48-9114-4D9BE9D74D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16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types of connections – “Connecting  to the Internet”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5BC64-56BD-3243-9342-0F07328F28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39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75" y="2030137"/>
            <a:ext cx="531495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475" y="4509812"/>
            <a:ext cx="531495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7/22/2017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CEB6-A2B4-4CDB-8126-E210FBCCC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91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638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7/22/2017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8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7/22/2017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8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7/22/2017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960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10E5-36D2-264E-A811-73313D90BC9B}" type="datetimeFigureOut">
              <a:rPr lang="en-US" smtClean="0"/>
              <a:t>7/22/2017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6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90" r:id="rId3"/>
    <p:sldLayoutId id="2147483791" r:id="rId4"/>
    <p:sldLayoutId id="2147483797" r:id="rId5"/>
    <p:sldLayoutId id="2147483798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412" y="2607653"/>
            <a:ext cx="5314950" cy="290281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+mn-lt"/>
              </a:rPr>
              <a:t>ICT Spreadsheets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Lesson 2:</a:t>
            </a:r>
            <a:br>
              <a:rPr lang="en-US" b="1" dirty="0">
                <a:latin typeface="+mn-lt"/>
              </a:rPr>
            </a:b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Working with Charts</a:t>
            </a:r>
          </a:p>
        </p:txBody>
      </p:sp>
    </p:spTree>
    <p:extLst>
      <p:ext uri="{BB962C8B-B14F-4D97-AF65-F5344CB8AC3E}">
        <p14:creationId xmlns:p14="http://schemas.microsoft.com/office/powerpoint/2010/main" val="4066637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Insert, Design, and Format Charts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D43EE3-2B98-4077-A824-7CAF076E24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692" t="33650" r="15894" b="50315"/>
          <a:stretch/>
        </p:blipFill>
        <p:spPr>
          <a:xfrm>
            <a:off x="326195" y="2385745"/>
            <a:ext cx="805920" cy="300881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6BF72D7-2AAF-4E7F-AF17-A546EFF81B76}"/>
              </a:ext>
            </a:extLst>
          </p:cNvPr>
          <p:cNvSpPr/>
          <p:nvPr/>
        </p:nvSpPr>
        <p:spPr>
          <a:xfrm>
            <a:off x="628651" y="1839736"/>
            <a:ext cx="809277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00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Three icons appear along the top-right corner of the chart:  </a:t>
            </a:r>
          </a:p>
          <a:p>
            <a:pPr>
              <a:spcAft>
                <a:spcPts val="900"/>
              </a:spcAft>
            </a:pPr>
            <a:endParaRPr lang="en-US" dirty="0"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b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Chart Elements:</a:t>
            </a:r>
            <a:r>
              <a:rPr lang="en-US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Add, remove or change chart elements such as title, legend, gridlines and chart labels. This is the same command as the Add Chart Elements button on the Design tab.</a:t>
            </a:r>
          </a:p>
          <a:p>
            <a:pPr marL="800100" lvl="1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b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Chart Styles:</a:t>
            </a:r>
            <a:r>
              <a:rPr lang="en-US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Apply a preset design to your chart, including colors and layouts. This is the same command as the Chart Styles section of the Design tab.</a:t>
            </a:r>
          </a:p>
          <a:p>
            <a:pPr marL="800100" lvl="1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b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Chart Filters:</a:t>
            </a:r>
            <a:r>
              <a:rPr lang="en-US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Gives you access to filters for the chart data. This includes selected specific Values and Names for each of Series and Categories.</a:t>
            </a:r>
          </a:p>
        </p:txBody>
      </p:sp>
    </p:spTree>
    <p:extLst>
      <p:ext uri="{BB962C8B-B14F-4D97-AF65-F5344CB8AC3E}">
        <p14:creationId xmlns:p14="http://schemas.microsoft.com/office/powerpoint/2010/main" val="2106540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FD689A5-9E59-48AE-9AE8-83EBFC1CDC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19694" r="26000" b="12169"/>
          <a:stretch/>
        </p:blipFill>
        <p:spPr>
          <a:xfrm>
            <a:off x="618659" y="2309007"/>
            <a:ext cx="7716411" cy="3994566"/>
          </a:xfrm>
          <a:prstGeom prst="rect">
            <a:avLst/>
          </a:prstGeom>
        </p:spPr>
      </p:pic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55695" y="1690689"/>
            <a:ext cx="8528998" cy="4486274"/>
          </a:xfrm>
        </p:spPr>
        <p:txBody>
          <a:bodyPr>
            <a:normAutofit/>
          </a:bodyPr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How to Create Charts in Google Sheets and Excel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                                                              </a:t>
            </a:r>
            <a:r>
              <a:rPr lang="en-US" sz="2400" dirty="0">
                <a:solidFill>
                  <a:srgbClr val="FF0000"/>
                </a:solidFill>
              </a:rPr>
              <a:t>                                              </a:t>
            </a:r>
            <a:r>
              <a:rPr lang="en-US" sz="1600" dirty="0">
                <a:solidFill>
                  <a:srgbClr val="FF0000"/>
                </a:solidFill>
              </a:rPr>
              <a:t>Click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Watch the Video</a:t>
            </a:r>
          </a:p>
        </p:txBody>
      </p:sp>
      <p:sp>
        <p:nvSpPr>
          <p:cNvPr id="5" name="Rectangle 4"/>
          <p:cNvSpPr/>
          <p:nvPr/>
        </p:nvSpPr>
        <p:spPr>
          <a:xfrm>
            <a:off x="2611165" y="4455388"/>
            <a:ext cx="4746238" cy="5105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7436804" y="4628475"/>
            <a:ext cx="272955" cy="21836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6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– Lesson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9841" y="1828800"/>
            <a:ext cx="8092127" cy="4442187"/>
          </a:xfrm>
        </p:spPr>
        <p:txBody>
          <a:bodyPr>
            <a:noAutofit/>
          </a:bodyPr>
          <a:lstStyle/>
          <a:p>
            <a:r>
              <a:rPr lang="en-US" dirty="0"/>
              <a:t>8.2.3: Identify various types of charts (e.g., line, bar, pie, scatter) and common chart components (e.g., vertical axis, horizontal axis, legend), and explain when to use each chart type.</a:t>
            </a:r>
          </a:p>
          <a:p>
            <a:r>
              <a:rPr lang="en-US" dirty="0"/>
              <a:t>8.2.4: Create various types of charts based on data sets defined in a spreadsheet.</a:t>
            </a:r>
          </a:p>
          <a:p>
            <a:r>
              <a:rPr lang="en-US" dirty="0"/>
              <a:t>8.2.5: Modify chart types to appropriately represent base data.</a:t>
            </a:r>
          </a:p>
        </p:txBody>
      </p:sp>
    </p:spTree>
    <p:extLst>
      <p:ext uri="{BB962C8B-B14F-4D97-AF65-F5344CB8AC3E}">
        <p14:creationId xmlns:p14="http://schemas.microsoft.com/office/powerpoint/2010/main" val="78219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6728" y="1825624"/>
            <a:ext cx="4022730" cy="4490770"/>
          </a:xfrm>
        </p:spPr>
        <p:txBody>
          <a:bodyPr>
            <a:normAutofit/>
          </a:bodyPr>
          <a:lstStyle/>
          <a:p>
            <a:r>
              <a:rPr lang="en-US" dirty="0"/>
              <a:t>A chart creates a visual image of a range of data. </a:t>
            </a:r>
          </a:p>
          <a:p>
            <a:r>
              <a:rPr lang="en-US" dirty="0"/>
              <a:t>Helps others understand the large amounts of data collected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400" b="1" dirty="0"/>
              <a:t>Types of Charts:</a:t>
            </a:r>
          </a:p>
          <a:p>
            <a:pPr lvl="0"/>
            <a:r>
              <a:rPr lang="en-US" dirty="0"/>
              <a:t>Line Chart</a:t>
            </a:r>
          </a:p>
          <a:p>
            <a:pPr lvl="0"/>
            <a:r>
              <a:rPr lang="en-US" dirty="0"/>
              <a:t>Area Chart</a:t>
            </a:r>
          </a:p>
          <a:p>
            <a:pPr lvl="0"/>
            <a:r>
              <a:rPr lang="en-US" dirty="0"/>
              <a:t>Column chart or Bar Chart</a:t>
            </a:r>
          </a:p>
          <a:p>
            <a:pPr lvl="0"/>
            <a:r>
              <a:rPr lang="en-US" dirty="0"/>
              <a:t>Scatter Chart</a:t>
            </a:r>
          </a:p>
          <a:p>
            <a:pPr lvl="0"/>
            <a:r>
              <a:rPr lang="en-US" dirty="0"/>
              <a:t>Pie chart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Utilizing Spreadsheet Charts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50C43C-852D-4EF7-8C44-927B942C3B1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57" y="2504049"/>
            <a:ext cx="4041824" cy="2869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298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7625" y="1800665"/>
            <a:ext cx="4121833" cy="4515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Line Chart – </a:t>
            </a:r>
            <a:r>
              <a:rPr lang="en-US" sz="2200" dirty="0"/>
              <a:t>used to show a trend in data over periods of time.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Types of Charts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8C715F-7E0E-4453-9D09-F2923263CA0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25" y="3622138"/>
            <a:ext cx="3924886" cy="2694256"/>
          </a:xfrm>
          <a:prstGeom prst="rect">
            <a:avLst/>
          </a:prstGeom>
          <a:noFill/>
          <a:ln w="9525" cmpd="sng">
            <a:solidFill>
              <a:srgbClr val="5B9BD5"/>
            </a:solidFill>
            <a:miter lim="800000"/>
            <a:headEnd/>
            <a:tailEnd/>
          </a:ln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7F577E-E336-46D7-8F08-A6740202930C}"/>
              </a:ext>
            </a:extLst>
          </p:cNvPr>
          <p:cNvSpPr/>
          <p:nvPr/>
        </p:nvSpPr>
        <p:spPr>
          <a:xfrm>
            <a:off x="4811151" y="1690689"/>
            <a:ext cx="41007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Area Chart – 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used to represent cumulated totals over time, comparing two or more quantities – similar to a line chart.</a:t>
            </a:r>
            <a:endParaRPr lang="en-US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20157A-B5F5-40BF-B949-3C4E7C9C5DA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151" y="3626712"/>
            <a:ext cx="4192172" cy="2689681"/>
          </a:xfrm>
          <a:prstGeom prst="rect">
            <a:avLst/>
          </a:prstGeom>
          <a:noFill/>
          <a:ln w="9525" cmpd="sng">
            <a:solidFill>
              <a:srgbClr val="5B9BD5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30353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7625" y="1690689"/>
            <a:ext cx="4121833" cy="4625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Column or Bar Chart – </a:t>
            </a:r>
            <a:r>
              <a:rPr lang="en-US" sz="2200" dirty="0"/>
              <a:t>used to show comparisons among categories. </a:t>
            </a:r>
          </a:p>
          <a:p>
            <a:r>
              <a:rPr lang="en-US" sz="2200" dirty="0"/>
              <a:t>Vertical bars are Column charts. Horizontal bars are Bar charts.</a:t>
            </a:r>
            <a:endParaRPr lang="en-US" sz="2200" dirty="0">
              <a:ea typeface="Times New Roman" panose="02020603050405020304" pitchFamily="18" charset="0"/>
            </a:endParaRPr>
          </a:p>
          <a:p>
            <a:endParaRPr lang="en-US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Types of Charts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7F577E-E336-46D7-8F08-A6740202930C}"/>
              </a:ext>
            </a:extLst>
          </p:cNvPr>
          <p:cNvSpPr/>
          <p:nvPr/>
        </p:nvSpPr>
        <p:spPr>
          <a:xfrm>
            <a:off x="4811151" y="1690689"/>
            <a:ext cx="41007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Scatter Chart – </a:t>
            </a:r>
            <a:r>
              <a:rPr lang="en-US" sz="2200" dirty="0"/>
              <a:t>used to identify the type of relationship (if any) between categories and/or variables.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ADDCDC-FCFB-4AE5-9C29-993DF52A1C1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6" y="3626711"/>
            <a:ext cx="4065562" cy="2689681"/>
          </a:xfrm>
          <a:prstGeom prst="rect">
            <a:avLst/>
          </a:prstGeom>
          <a:noFill/>
          <a:ln w="9525" cmpd="sng">
            <a:solidFill>
              <a:srgbClr val="5B9BD5"/>
            </a:solidFill>
            <a:miter lim="800000"/>
            <a:headEnd/>
            <a:tailEnd/>
          </a:ln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E24938-B269-4F9D-A48B-7D2CE8015F1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151" y="3580990"/>
            <a:ext cx="4100732" cy="2735403"/>
          </a:xfrm>
          <a:prstGeom prst="rect">
            <a:avLst/>
          </a:prstGeom>
          <a:noFill/>
          <a:ln w="9525" cmpd="sng">
            <a:solidFill>
              <a:srgbClr val="5B9BD5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29310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7625" y="1690689"/>
            <a:ext cx="4121833" cy="4625705"/>
          </a:xfrm>
        </p:spPr>
        <p:txBody>
          <a:bodyPr>
            <a:normAutofit/>
          </a:bodyPr>
          <a:lstStyle/>
          <a:p>
            <a:r>
              <a:rPr lang="en-US" b="1" dirty="0"/>
              <a:t>Pie chart </a:t>
            </a:r>
            <a:r>
              <a:rPr lang="en-US" dirty="0"/>
              <a:t>- used to compare a single category of values as parts of a whole. </a:t>
            </a:r>
          </a:p>
          <a:p>
            <a:pPr marL="0" indent="0">
              <a:buNone/>
            </a:pPr>
            <a:r>
              <a:rPr lang="en-US" sz="2000" i="1" dirty="0"/>
              <a:t>**The </a:t>
            </a:r>
            <a:r>
              <a:rPr lang="en-US" sz="2000" i="1" u="sng" dirty="0"/>
              <a:t>pie chart</a:t>
            </a:r>
            <a:r>
              <a:rPr lang="en-US" sz="2000" i="1" dirty="0"/>
              <a:t> is the only exception to data series because every point in the series is assigned a color. </a:t>
            </a:r>
            <a:endParaRPr lang="en-US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Types of Charts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7F577E-E336-46D7-8F08-A6740202930C}"/>
              </a:ext>
            </a:extLst>
          </p:cNvPr>
          <p:cNvSpPr/>
          <p:nvPr/>
        </p:nvSpPr>
        <p:spPr>
          <a:xfrm>
            <a:off x="4866931" y="1592215"/>
            <a:ext cx="410073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/>
              <a:t>Data series</a:t>
            </a:r>
            <a:r>
              <a:rPr lang="en-US" sz="2100" dirty="0"/>
              <a:t> is a series of points that are plotted on a chart or graph.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Each data series is assigned a color or pattern to uniquely identify it.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90340D-C892-41D5-B8E1-3A8D02883C7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25" y="3573194"/>
            <a:ext cx="4041824" cy="286980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4B56758-1A83-4E2D-A21B-67B3609397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286927"/>
              </p:ext>
            </p:extLst>
          </p:nvPr>
        </p:nvGraphicFramePr>
        <p:xfrm>
          <a:off x="4811151" y="3493450"/>
          <a:ext cx="4212292" cy="3029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9459">
                  <a:extLst>
                    <a:ext uri="{9D8B030D-6E8A-4147-A177-3AD203B41FA5}">
                      <a16:colId xmlns:a16="http://schemas.microsoft.com/office/drawing/2014/main" val="1081611876"/>
                    </a:ext>
                  </a:extLst>
                </a:gridCol>
                <a:gridCol w="796972">
                  <a:extLst>
                    <a:ext uri="{9D8B030D-6E8A-4147-A177-3AD203B41FA5}">
                      <a16:colId xmlns:a16="http://schemas.microsoft.com/office/drawing/2014/main" val="3074476325"/>
                    </a:ext>
                  </a:extLst>
                </a:gridCol>
                <a:gridCol w="815926">
                  <a:extLst>
                    <a:ext uri="{9D8B030D-6E8A-4147-A177-3AD203B41FA5}">
                      <a16:colId xmlns:a16="http://schemas.microsoft.com/office/drawing/2014/main" val="276079514"/>
                    </a:ext>
                  </a:extLst>
                </a:gridCol>
                <a:gridCol w="633046">
                  <a:extLst>
                    <a:ext uri="{9D8B030D-6E8A-4147-A177-3AD203B41FA5}">
                      <a16:colId xmlns:a16="http://schemas.microsoft.com/office/drawing/2014/main" val="4066051773"/>
                    </a:ext>
                  </a:extLst>
                </a:gridCol>
                <a:gridCol w="773723">
                  <a:extLst>
                    <a:ext uri="{9D8B030D-6E8A-4147-A177-3AD203B41FA5}">
                      <a16:colId xmlns:a16="http://schemas.microsoft.com/office/drawing/2014/main" val="2317180232"/>
                    </a:ext>
                  </a:extLst>
                </a:gridCol>
                <a:gridCol w="653166">
                  <a:extLst>
                    <a:ext uri="{9D8B030D-6E8A-4147-A177-3AD203B41FA5}">
                      <a16:colId xmlns:a16="http://schemas.microsoft.com/office/drawing/2014/main" val="6550681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Name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Date of Order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Chocolate Chip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Sugar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Oatmeal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Peanut Butter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extLst>
                  <a:ext uri="{0D108BD9-81ED-4DB2-BD59-A6C34878D82A}">
                    <a16:rowId xmlns:a16="http://schemas.microsoft.com/office/drawing/2014/main" val="2880071944"/>
                  </a:ext>
                </a:extLst>
              </a:tr>
              <a:tr h="1597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Mary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4/1/2015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extLst>
                  <a:ext uri="{0D108BD9-81ED-4DB2-BD59-A6C34878D82A}">
                    <a16:rowId xmlns:a16="http://schemas.microsoft.com/office/drawing/2014/main" val="2347251788"/>
                  </a:ext>
                </a:extLst>
              </a:tr>
              <a:tr h="1597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Rose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4/12/2015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extLst>
                  <a:ext uri="{0D108BD9-81ED-4DB2-BD59-A6C34878D82A}">
                    <a16:rowId xmlns:a16="http://schemas.microsoft.com/office/drawing/2014/main" val="581689240"/>
                  </a:ext>
                </a:extLst>
              </a:tr>
              <a:tr h="1597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Sue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4/15/2015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extLst>
                  <a:ext uri="{0D108BD9-81ED-4DB2-BD59-A6C34878D82A}">
                    <a16:rowId xmlns:a16="http://schemas.microsoft.com/office/drawing/2014/main" val="3839156704"/>
                  </a:ext>
                </a:extLst>
              </a:tr>
              <a:tr h="1597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Louis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4/20/2015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extLst>
                  <a:ext uri="{0D108BD9-81ED-4DB2-BD59-A6C34878D82A}">
                    <a16:rowId xmlns:a16="http://schemas.microsoft.com/office/drawing/2014/main" val="758000750"/>
                  </a:ext>
                </a:extLst>
              </a:tr>
              <a:tr h="1597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Robert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4/30/2015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extLst>
                  <a:ext uri="{0D108BD9-81ED-4DB2-BD59-A6C34878D82A}">
                    <a16:rowId xmlns:a16="http://schemas.microsoft.com/office/drawing/2014/main" val="3300383469"/>
                  </a:ext>
                </a:extLst>
              </a:tr>
              <a:tr h="1597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Steve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5/1/2015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extLst>
                  <a:ext uri="{0D108BD9-81ED-4DB2-BD59-A6C34878D82A}">
                    <a16:rowId xmlns:a16="http://schemas.microsoft.com/office/drawing/2014/main" val="1127243323"/>
                  </a:ext>
                </a:extLst>
              </a:tr>
              <a:tr h="1597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Mary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5/3/2015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extLst>
                  <a:ext uri="{0D108BD9-81ED-4DB2-BD59-A6C34878D82A}">
                    <a16:rowId xmlns:a16="http://schemas.microsoft.com/office/drawing/2014/main" val="3814499385"/>
                  </a:ext>
                </a:extLst>
              </a:tr>
              <a:tr h="1597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Rose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5/3/2015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extLst>
                  <a:ext uri="{0D108BD9-81ED-4DB2-BD59-A6C34878D82A}">
                    <a16:rowId xmlns:a16="http://schemas.microsoft.com/office/drawing/2014/main" val="496725857"/>
                  </a:ext>
                </a:extLst>
              </a:tr>
              <a:tr h="1597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Sue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5/7/2015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extLst>
                  <a:ext uri="{0D108BD9-81ED-4DB2-BD59-A6C34878D82A}">
                    <a16:rowId xmlns:a16="http://schemas.microsoft.com/office/drawing/2014/main" val="4280266512"/>
                  </a:ext>
                </a:extLst>
              </a:tr>
              <a:tr h="1597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Louis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5/15/2015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extLst>
                  <a:ext uri="{0D108BD9-81ED-4DB2-BD59-A6C34878D82A}">
                    <a16:rowId xmlns:a16="http://schemas.microsoft.com/office/drawing/2014/main" val="1513830096"/>
                  </a:ext>
                </a:extLst>
              </a:tr>
              <a:tr h="1597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Robert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5/17/2015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extLst>
                  <a:ext uri="{0D108BD9-81ED-4DB2-BD59-A6C34878D82A}">
                    <a16:rowId xmlns:a16="http://schemas.microsoft.com/office/drawing/2014/main" val="2857307805"/>
                  </a:ext>
                </a:extLst>
              </a:tr>
              <a:tr h="1597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Steve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5/19/2015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extLst>
                  <a:ext uri="{0D108BD9-81ED-4DB2-BD59-A6C34878D82A}">
                    <a16:rowId xmlns:a16="http://schemas.microsoft.com/office/drawing/2014/main" val="4082139967"/>
                  </a:ext>
                </a:extLst>
              </a:tr>
              <a:tr h="1597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Mark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5/30/2015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extLst>
                  <a:ext uri="{0D108BD9-81ED-4DB2-BD59-A6C34878D82A}">
                    <a16:rowId xmlns:a16="http://schemas.microsoft.com/office/drawing/2014/main" val="382530913"/>
                  </a:ext>
                </a:extLst>
              </a:tr>
              <a:tr h="2100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Totals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6/1/2015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65" marR="28565" marT="19043" marB="19043" anchor="b"/>
                </a:tc>
                <a:extLst>
                  <a:ext uri="{0D108BD9-81ED-4DB2-BD59-A6C34878D82A}">
                    <a16:rowId xmlns:a16="http://schemas.microsoft.com/office/drawing/2014/main" val="325881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7763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7625" y="1589649"/>
            <a:ext cx="8567224" cy="4726745"/>
          </a:xfrm>
        </p:spPr>
        <p:txBody>
          <a:bodyPr>
            <a:normAutofit/>
          </a:bodyPr>
          <a:lstStyle/>
          <a:p>
            <a:r>
              <a:rPr lang="en-US" b="1" dirty="0"/>
              <a:t>Horizontal</a:t>
            </a:r>
            <a:r>
              <a:rPr lang="en-US" dirty="0"/>
              <a:t> </a:t>
            </a:r>
            <a:r>
              <a:rPr lang="en-US" b="1" dirty="0"/>
              <a:t>axis</a:t>
            </a:r>
            <a:r>
              <a:rPr lang="en-US" dirty="0"/>
              <a:t> contains the data series headings or time frames</a:t>
            </a:r>
            <a:endParaRPr lang="en-US" sz="2000" dirty="0"/>
          </a:p>
          <a:p>
            <a:r>
              <a:rPr lang="en-US" b="1" dirty="0"/>
              <a:t>Vertical axis</a:t>
            </a:r>
            <a:r>
              <a:rPr lang="en-US" dirty="0"/>
              <a:t> is populated by your spreadsheet program based upon all the values in your data series. </a:t>
            </a:r>
          </a:p>
          <a:p>
            <a:r>
              <a:rPr lang="en-US" b="1" dirty="0"/>
              <a:t>Legend</a:t>
            </a:r>
            <a:r>
              <a:rPr lang="en-US" dirty="0"/>
              <a:t> maps the color to the data series </a:t>
            </a:r>
          </a:p>
          <a:p>
            <a:r>
              <a:rPr lang="en-US" b="1" dirty="0"/>
              <a:t>Chart title</a:t>
            </a:r>
            <a:r>
              <a:rPr lang="en-US" dirty="0"/>
              <a:t> identifies the information being displayed in the chart. 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Chart Elements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4454987-E938-4AAB-AE9A-6E0A3D092C4A}"/>
              </a:ext>
            </a:extLst>
          </p:cNvPr>
          <p:cNvGrpSpPr/>
          <p:nvPr/>
        </p:nvGrpSpPr>
        <p:grpSpPr>
          <a:xfrm>
            <a:off x="741194" y="3429000"/>
            <a:ext cx="7825153" cy="3135923"/>
            <a:chOff x="872197" y="3180471"/>
            <a:chExt cx="7825153" cy="313592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B3F9563-0507-4B5A-A469-CD4C5B924951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8456" y="3626713"/>
              <a:ext cx="4065562" cy="2689681"/>
            </a:xfrm>
            <a:prstGeom prst="rect">
              <a:avLst/>
            </a:prstGeom>
            <a:noFill/>
            <a:ln w="9525" cmpd="sng">
              <a:solidFill>
                <a:srgbClr val="5B9BD5"/>
              </a:solidFill>
              <a:miter lim="800000"/>
              <a:headEnd/>
              <a:tailEnd/>
            </a:ln>
            <a:effectLst/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734BF59-133D-4D69-95AE-1FC19CFF48F1}"/>
                </a:ext>
              </a:extLst>
            </p:cNvPr>
            <p:cNvSpPr/>
            <p:nvPr/>
          </p:nvSpPr>
          <p:spPr>
            <a:xfrm>
              <a:off x="2855742" y="5866228"/>
              <a:ext cx="3010486" cy="2391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4F69C14-3F2C-473C-B28A-938C9D6C24C4}"/>
                </a:ext>
              </a:extLst>
            </p:cNvPr>
            <p:cNvCxnSpPr>
              <a:cxnSpLocks/>
            </p:cNvCxnSpPr>
            <p:nvPr/>
          </p:nvCxnSpPr>
          <p:spPr>
            <a:xfrm>
              <a:off x="5978769" y="5978770"/>
              <a:ext cx="773723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1E53F76-A60C-40D3-B685-4E144FD66EF1}"/>
                </a:ext>
              </a:extLst>
            </p:cNvPr>
            <p:cNvSpPr txBox="1"/>
            <p:nvPr/>
          </p:nvSpPr>
          <p:spPr>
            <a:xfrm>
              <a:off x="6812279" y="5778250"/>
              <a:ext cx="18850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Horizontal Axis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673DBA1-2189-4F54-8B59-BC712140C062}"/>
                </a:ext>
              </a:extLst>
            </p:cNvPr>
            <p:cNvSpPr/>
            <p:nvPr/>
          </p:nvSpPr>
          <p:spPr>
            <a:xfrm rot="16200000">
              <a:off x="1617718" y="4778864"/>
              <a:ext cx="2256596" cy="23915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1288C71-C7C4-4472-9AC0-6A5F1F0080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75803" y="4679854"/>
              <a:ext cx="335751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881C9A6-5281-48F6-86E9-2A556222C5AF}"/>
                </a:ext>
              </a:extLst>
            </p:cNvPr>
            <p:cNvSpPr txBox="1"/>
            <p:nvPr/>
          </p:nvSpPr>
          <p:spPr>
            <a:xfrm>
              <a:off x="872197" y="4495188"/>
              <a:ext cx="15087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Vertical Axis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EA03672-C116-4E3E-9620-B7D72182621B}"/>
                </a:ext>
              </a:extLst>
            </p:cNvPr>
            <p:cNvSpPr/>
            <p:nvPr/>
          </p:nvSpPr>
          <p:spPr>
            <a:xfrm rot="16200000">
              <a:off x="5772722" y="3983222"/>
              <a:ext cx="967769" cy="79482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B2CD9DF-338E-4D5A-B839-12789D78BBA3}"/>
                </a:ext>
              </a:extLst>
            </p:cNvPr>
            <p:cNvCxnSpPr>
              <a:cxnSpLocks/>
            </p:cNvCxnSpPr>
            <p:nvPr/>
          </p:nvCxnSpPr>
          <p:spPr>
            <a:xfrm>
              <a:off x="6752492" y="4316437"/>
              <a:ext cx="36576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202F6C0-9223-4050-ADD4-C8F7569FF730}"/>
                </a:ext>
              </a:extLst>
            </p:cNvPr>
            <p:cNvSpPr txBox="1"/>
            <p:nvPr/>
          </p:nvSpPr>
          <p:spPr>
            <a:xfrm>
              <a:off x="7098909" y="4125856"/>
              <a:ext cx="961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Legend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8F563AF-3F29-4FD9-9B73-03F49282FC70}"/>
                </a:ext>
              </a:extLst>
            </p:cNvPr>
            <p:cNvSpPr/>
            <p:nvPr/>
          </p:nvSpPr>
          <p:spPr>
            <a:xfrm>
              <a:off x="2848705" y="3670606"/>
              <a:ext cx="1287197" cy="2391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C0883F3-1A4F-40B2-9C92-15F06ACBC83E}"/>
                </a:ext>
              </a:extLst>
            </p:cNvPr>
            <p:cNvSpPr txBox="1"/>
            <p:nvPr/>
          </p:nvSpPr>
          <p:spPr>
            <a:xfrm>
              <a:off x="4141180" y="3180471"/>
              <a:ext cx="15087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Chart Title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77E9B26-670D-4512-B9F3-3C37B8AB2D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78105" y="3549803"/>
              <a:ext cx="182880" cy="20158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4915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5513" y="2384604"/>
            <a:ext cx="5697415" cy="3112731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2000" b="1" dirty="0"/>
              <a:t>Add Chart Element</a:t>
            </a:r>
            <a:r>
              <a:rPr lang="en-US" sz="2000" dirty="0"/>
              <a:t> – such as title, legend, gridlines</a:t>
            </a:r>
          </a:p>
          <a:p>
            <a:pPr lvl="1"/>
            <a:r>
              <a:rPr lang="en-US" sz="2000" b="1" dirty="0"/>
              <a:t>Quick Layout</a:t>
            </a:r>
            <a:r>
              <a:rPr lang="en-US" sz="2000" dirty="0"/>
              <a:t> – Use a default chart layout</a:t>
            </a:r>
          </a:p>
          <a:p>
            <a:pPr lvl="1"/>
            <a:r>
              <a:rPr lang="en-US" sz="2000" b="1" dirty="0"/>
              <a:t>Change Colors</a:t>
            </a:r>
            <a:r>
              <a:rPr lang="en-US" sz="2000" dirty="0"/>
              <a:t> – Change the color scheme </a:t>
            </a:r>
          </a:p>
          <a:p>
            <a:pPr lvl="1"/>
            <a:r>
              <a:rPr lang="en-US" sz="2000" b="1" dirty="0"/>
              <a:t>Chart Styles</a:t>
            </a:r>
            <a:r>
              <a:rPr lang="en-US" sz="2000" dirty="0"/>
              <a:t> – Apply a preset design to your chart</a:t>
            </a:r>
          </a:p>
          <a:p>
            <a:pPr lvl="1"/>
            <a:r>
              <a:rPr lang="en-US" sz="2000" b="1" dirty="0"/>
              <a:t>Switch Row/Column Data</a:t>
            </a:r>
          </a:p>
          <a:p>
            <a:pPr lvl="1"/>
            <a:r>
              <a:rPr lang="en-US" sz="2000" b="1" dirty="0"/>
              <a:t>Select Data</a:t>
            </a:r>
            <a:r>
              <a:rPr lang="en-US" sz="2000" dirty="0"/>
              <a:t> – Change the range of cells containing your chart data. </a:t>
            </a:r>
          </a:p>
          <a:p>
            <a:pPr lvl="1"/>
            <a:r>
              <a:rPr lang="en-US" sz="2000" b="1" dirty="0"/>
              <a:t>Change Chart Type</a:t>
            </a:r>
            <a:r>
              <a:rPr lang="en-US" sz="2000" dirty="0"/>
              <a:t> – lets you select another type of chart for your data. </a:t>
            </a:r>
          </a:p>
          <a:p>
            <a:pPr lvl="1"/>
            <a:r>
              <a:rPr lang="en-US" sz="2000" b="1" dirty="0"/>
              <a:t>Move Chart Location</a:t>
            </a:r>
            <a:r>
              <a:rPr lang="en-US" sz="2000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Insert, Design, and Format Charts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2120846-890E-455A-A3B4-265BFB554D79}"/>
              </a:ext>
            </a:extLst>
          </p:cNvPr>
          <p:cNvGrpSpPr/>
          <p:nvPr/>
        </p:nvGrpSpPr>
        <p:grpSpPr>
          <a:xfrm>
            <a:off x="5965798" y="2740031"/>
            <a:ext cx="3052688" cy="1377938"/>
            <a:chOff x="2518118" y="3953021"/>
            <a:chExt cx="3052688" cy="137793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4E1AB0F-9A36-43F2-B842-119E3DF71C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9692" t="8202" r="38616" b="78116"/>
            <a:stretch/>
          </p:blipFill>
          <p:spPr>
            <a:xfrm>
              <a:off x="2518118" y="4248444"/>
              <a:ext cx="3052688" cy="108251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A65033B-CD58-4297-91DF-7BAD9E073E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976" t="4291" r="86624" b="92123"/>
            <a:stretch/>
          </p:blipFill>
          <p:spPr>
            <a:xfrm>
              <a:off x="2518118" y="3953021"/>
              <a:ext cx="618978" cy="283698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94EC111-5DF8-4710-B788-1A820BC342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71" r="15462" b="79256"/>
          <a:stretch/>
        </p:blipFill>
        <p:spPr>
          <a:xfrm>
            <a:off x="125513" y="5434531"/>
            <a:ext cx="8892973" cy="96832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BA485D9-75FF-44AA-8EBC-E2F9EAB79EDF}"/>
              </a:ext>
            </a:extLst>
          </p:cNvPr>
          <p:cNvSpPr/>
          <p:nvPr/>
        </p:nvSpPr>
        <p:spPr>
          <a:xfrm>
            <a:off x="266191" y="1580007"/>
            <a:ext cx="87522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/>
              <a:t>Once you </a:t>
            </a:r>
            <a:r>
              <a:rPr lang="en-US" sz="2100" b="1" dirty="0"/>
              <a:t>Insert</a:t>
            </a:r>
            <a:r>
              <a:rPr lang="en-US" sz="2100" dirty="0"/>
              <a:t> the type of chart you’d like to create the </a:t>
            </a:r>
            <a:r>
              <a:rPr lang="en-US" sz="2100" b="1" dirty="0"/>
              <a:t>Design</a:t>
            </a:r>
            <a:r>
              <a:rPr lang="en-US" sz="2100" dirty="0"/>
              <a:t> tab provides quick access to the following design elements:</a:t>
            </a:r>
          </a:p>
        </p:txBody>
      </p:sp>
    </p:spTree>
    <p:extLst>
      <p:ext uri="{BB962C8B-B14F-4D97-AF65-F5344CB8AC3E}">
        <p14:creationId xmlns:p14="http://schemas.microsoft.com/office/powerpoint/2010/main" val="3724534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Insert, Design, and Format Charts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A485D9-75FF-44AA-8EBC-E2F9EAB79EDF}"/>
              </a:ext>
            </a:extLst>
          </p:cNvPr>
          <p:cNvSpPr/>
          <p:nvPr/>
        </p:nvSpPr>
        <p:spPr>
          <a:xfrm>
            <a:off x="477208" y="1833861"/>
            <a:ext cx="7006806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additional formatting tools in the </a:t>
            </a:r>
            <a:r>
              <a:rPr lang="en-US" sz="2400" b="1" dirty="0"/>
              <a:t>Format tab </a:t>
            </a:r>
            <a:r>
              <a:rPr lang="en-US" sz="2400" dirty="0"/>
              <a:t>are: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Insert Shapes</a:t>
            </a:r>
            <a:r>
              <a:rPr lang="en-US" sz="2200" dirty="0"/>
              <a:t>:–  Insert a shape into your chart.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Shape Styles</a:t>
            </a:r>
            <a:r>
              <a:rPr lang="en-US" sz="2200" dirty="0"/>
              <a:t> – Change the style of the shape you insert.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WordArt Styles</a:t>
            </a:r>
            <a:r>
              <a:rPr lang="en-US" sz="2200" dirty="0"/>
              <a:t> – Apply and format to components of your chart.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Arrange</a:t>
            </a:r>
            <a:r>
              <a:rPr lang="en-US" sz="2200" dirty="0"/>
              <a:t> – Arrange the objects added to the chart.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Size</a:t>
            </a:r>
            <a:r>
              <a:rPr lang="en-US" sz="2200" dirty="0"/>
              <a:t> – Alter the width and height of the chart.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8869E6-1DB6-475D-BE6B-C1C45E4C7E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71" r="16462" b="78850"/>
          <a:stretch/>
        </p:blipFill>
        <p:spPr>
          <a:xfrm>
            <a:off x="195852" y="4650017"/>
            <a:ext cx="8752295" cy="98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41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3133</TotalTime>
  <Words>748</Words>
  <Application>Microsoft Office PowerPoint</Application>
  <PresentationFormat>On-screen Show (4:3)</PresentationFormat>
  <Paragraphs>164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Segoe UI</vt:lpstr>
      <vt:lpstr>Symbol</vt:lpstr>
      <vt:lpstr>Times New Roman</vt:lpstr>
      <vt:lpstr>Office Theme</vt:lpstr>
      <vt:lpstr>ICT Spreadsheets Lesson 2:  Working with Charts</vt:lpstr>
      <vt:lpstr>Objectives – Lesson 2</vt:lpstr>
      <vt:lpstr>Utilizing Spreadsheet Charts</vt:lpstr>
      <vt:lpstr>Types of Charts</vt:lpstr>
      <vt:lpstr>Types of Charts</vt:lpstr>
      <vt:lpstr>Types of Charts</vt:lpstr>
      <vt:lpstr>Chart Elements</vt:lpstr>
      <vt:lpstr>Insert, Design, and Format Charts </vt:lpstr>
      <vt:lpstr>Insert, Design, and Format Charts </vt:lpstr>
      <vt:lpstr>Insert, Design, and Format Charts </vt:lpstr>
      <vt:lpstr>Let’s Watch the Video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Life</dc:title>
  <dc:creator>Jim Black</dc:creator>
  <cp:lastModifiedBy>stephanie sanchez</cp:lastModifiedBy>
  <cp:revision>199</cp:revision>
  <dcterms:created xsi:type="dcterms:W3CDTF">2015-10-05T10:58:57Z</dcterms:created>
  <dcterms:modified xsi:type="dcterms:W3CDTF">2017-07-22T08:21:39Z</dcterms:modified>
</cp:coreProperties>
</file>